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IE" smtClean="0"/>
              <a:t>Compounds, Elements &amp; Mixtures</a:t>
            </a:r>
            <a:endParaRPr lang="en-I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FD1AD0-F941-42B7-95FE-40C8D3EAC4E1}" type="datetimeFigureOut">
              <a:rPr lang="en-US" smtClean="0"/>
              <a:pPr/>
              <a:t>4/28/2010</a:t>
            </a:fld>
            <a:endParaRPr lang="en-I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70874B-8523-4EDA-A590-D143D7E9BB25}" type="slidenum">
              <a:rPr lang="en-IE" smtClean="0"/>
              <a:pPr/>
              <a:t>‹#›</a:t>
            </a:fld>
            <a:endParaRPr lang="en-IE"/>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IE" smtClean="0"/>
              <a:t>Compounds, Elements &amp; Mixtures</a:t>
            </a:r>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091D5E-DF8D-4A1F-BD10-1475AE56B1C9}" type="datetimeFigureOut">
              <a:rPr lang="en-US" smtClean="0"/>
              <a:pPr/>
              <a:t>4/28/2010</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DDC188-52A9-4BDA-82F2-6AA75DF0F219}" type="slidenum">
              <a:rPr lang="en-IE" smtClean="0"/>
              <a:pPr/>
              <a:t>‹#›</a:t>
            </a:fld>
            <a:endParaRPr lang="en-IE"/>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F4DDC188-52A9-4BDA-82F2-6AA75DF0F219}" type="slidenum">
              <a:rPr lang="en-IE" smtClean="0"/>
              <a:pPr/>
              <a:t>12</a:t>
            </a:fld>
            <a:endParaRPr lang="en-IE"/>
          </a:p>
        </p:txBody>
      </p:sp>
      <p:sp>
        <p:nvSpPr>
          <p:cNvPr id="5" name="Header Placeholder 4"/>
          <p:cNvSpPr>
            <a:spLocks noGrp="1"/>
          </p:cNvSpPr>
          <p:nvPr>
            <p:ph type="hdr" sz="quarter" idx="11"/>
          </p:nvPr>
        </p:nvSpPr>
        <p:spPr/>
        <p:txBody>
          <a:bodyPr/>
          <a:lstStyle/>
          <a:p>
            <a:r>
              <a:rPr lang="en-IE" smtClean="0"/>
              <a:t>Compounds, Elements &amp; Mixtures</a:t>
            </a:r>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02EBD9BC-91BF-445E-B831-252728F43F31}" type="datetime1">
              <a:rPr lang="en-US" smtClean="0"/>
              <a:pPr/>
              <a:t>4/28/2010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181BD82-F975-4C66-B89F-FBFB1A8EF9B1}" type="datetime1">
              <a:rPr lang="en-US" smtClean="0"/>
              <a:pPr/>
              <a:t>4/28/2010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C7B3D8E-8520-4276-9F92-92EB29474226}" type="datetime1">
              <a:rPr lang="en-US" smtClean="0"/>
              <a:pPr/>
              <a:t>4/28/2010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59EA75-05FB-488B-A5EB-FF318C19E488}" type="datetime1">
              <a:rPr lang="en-US" smtClean="0"/>
              <a:pPr/>
              <a:t>4/28/2010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34819-216E-47DB-ADAF-FC0DE9269BA8}" type="datetime1">
              <a:rPr lang="en-US" smtClean="0"/>
              <a:pPr/>
              <a:t>4/28/2010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4E95027-A51A-4DD7-AB22-5DB3B2C1764B}" type="datetime1">
              <a:rPr lang="en-US" smtClean="0"/>
              <a:pPr/>
              <a:t>4/28/2010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36FEFC23-390D-4E53-8A84-6D93F1BC8D33}" type="datetime1">
              <a:rPr lang="en-US" smtClean="0"/>
              <a:pPr/>
              <a:t>4/28/2010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29E076E-2572-4D8B-A048-4752A9345DD9}" type="datetime1">
              <a:rPr lang="en-US" smtClean="0"/>
              <a:pPr/>
              <a:t>4/28/2010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70CA0-8787-4AD3-83E2-56F3EB751D44}" type="datetime1">
              <a:rPr lang="en-US" smtClean="0"/>
              <a:pPr/>
              <a:t>4/28/2010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6B449-C9CA-44E8-A628-D65DE051CE3C}" type="datetime1">
              <a:rPr lang="en-US" smtClean="0"/>
              <a:pPr/>
              <a:t>4/28/2010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C9C6B-AE5B-4D67-A37B-F399D4E0F9FD}" type="datetime1">
              <a:rPr lang="en-US" smtClean="0"/>
              <a:pPr/>
              <a:t>4/28/2010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EA31EBF-144C-48A3-88F0-4C14AB68AFFC}"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2CFC6-56E7-4892-9299-95CDDE96EC36}" type="datetime1">
              <a:rPr lang="en-US" smtClean="0"/>
              <a:pPr/>
              <a:t>4/28/2010</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31EBF-144C-48A3-88F0-4C14AB68AFFC}"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b="1" dirty="0" smtClean="0">
                <a:solidFill>
                  <a:srgbClr val="FF0000"/>
                </a:solidFill>
              </a:rPr>
              <a:t>Compounds, Elements &amp; Mixtures</a:t>
            </a:r>
            <a:endParaRPr lang="en-IE" b="1" dirty="0">
              <a:solidFill>
                <a:srgbClr val="FF0000"/>
              </a:solidFill>
            </a:endParaRPr>
          </a:p>
        </p:txBody>
      </p:sp>
      <p:sp>
        <p:nvSpPr>
          <p:cNvPr id="3" name="Subtitle 2"/>
          <p:cNvSpPr>
            <a:spLocks noGrp="1"/>
          </p:cNvSpPr>
          <p:nvPr>
            <p:ph type="subTitle" idx="1"/>
          </p:nvPr>
        </p:nvSpPr>
        <p:spPr/>
        <p:txBody>
          <a:bodyPr/>
          <a:lstStyle/>
          <a:p>
            <a:r>
              <a:rPr lang="en-IE" dirty="0" smtClean="0"/>
              <a:t>1</a:t>
            </a:r>
            <a:r>
              <a:rPr lang="en-IE" baseline="30000" dirty="0" smtClean="0"/>
              <a:t>st</a:t>
            </a:r>
            <a:r>
              <a:rPr lang="en-IE" dirty="0" smtClean="0"/>
              <a:t> Year Chemistry</a:t>
            </a:r>
            <a:endParaRPr lang="en-IE" dirty="0"/>
          </a:p>
        </p:txBody>
      </p:sp>
      <p:sp>
        <p:nvSpPr>
          <p:cNvPr id="4" name="Slide Number Placeholder 3"/>
          <p:cNvSpPr>
            <a:spLocks noGrp="1"/>
          </p:cNvSpPr>
          <p:nvPr>
            <p:ph type="sldNum" sz="quarter" idx="12"/>
          </p:nvPr>
        </p:nvSpPr>
        <p:spPr/>
        <p:txBody>
          <a:bodyPr/>
          <a:lstStyle/>
          <a:p>
            <a:fld id="{CEA31EBF-144C-48A3-88F0-4C14AB68AFFC}" type="slidenum">
              <a:rPr lang="en-IE" smtClean="0"/>
              <a:pPr/>
              <a:t>1</a:t>
            </a:fld>
            <a:endParaRPr lang="en-I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FF0000"/>
                </a:solidFill>
              </a:rPr>
              <a:t>Physical &amp; Chemical Changes</a:t>
            </a:r>
            <a:endParaRPr lang="en-IE" b="1" dirty="0">
              <a:solidFill>
                <a:srgbClr val="FF0000"/>
              </a:solidFill>
            </a:endParaRPr>
          </a:p>
        </p:txBody>
      </p:sp>
      <p:graphicFrame>
        <p:nvGraphicFramePr>
          <p:cNvPr id="4" name="Content Placeholder 3"/>
          <p:cNvGraphicFramePr>
            <a:graphicFrameLocks noGrp="1"/>
          </p:cNvGraphicFramePr>
          <p:nvPr>
            <p:ph idx="1"/>
          </p:nvPr>
        </p:nvGraphicFramePr>
        <p:xfrm>
          <a:off x="457200" y="1600200"/>
          <a:ext cx="8229600" cy="4472005"/>
        </p:xfrm>
        <a:graphic>
          <a:graphicData uri="http://schemas.openxmlformats.org/drawingml/2006/table">
            <a:tbl>
              <a:tblPr firstRow="1" bandRow="1">
                <a:tableStyleId>{5C22544A-7EE6-4342-B048-85BDC9FD1C3A}</a:tableStyleId>
              </a:tblPr>
              <a:tblGrid>
                <a:gridCol w="4114800"/>
                <a:gridCol w="4114800"/>
              </a:tblGrid>
              <a:tr h="894401">
                <a:tc>
                  <a:txBody>
                    <a:bodyPr/>
                    <a:lstStyle/>
                    <a:p>
                      <a:r>
                        <a:rPr lang="en-IE" dirty="0" smtClean="0"/>
                        <a:t>Physical Changes</a:t>
                      </a:r>
                      <a:endParaRPr lang="en-IE" dirty="0"/>
                    </a:p>
                  </a:txBody>
                  <a:tcPr/>
                </a:tc>
                <a:tc>
                  <a:txBody>
                    <a:bodyPr/>
                    <a:lstStyle/>
                    <a:p>
                      <a:r>
                        <a:rPr lang="en-IE" dirty="0" smtClean="0"/>
                        <a:t>Chemical Changes</a:t>
                      </a:r>
                      <a:endParaRPr lang="en-IE" dirty="0"/>
                    </a:p>
                  </a:txBody>
                  <a:tcPr/>
                </a:tc>
              </a:tr>
              <a:tr h="894401">
                <a:tc>
                  <a:txBody>
                    <a:bodyPr/>
                    <a:lstStyle/>
                    <a:p>
                      <a:r>
                        <a:rPr lang="en-IE" dirty="0" smtClean="0"/>
                        <a:t>No new substance formed</a:t>
                      </a:r>
                      <a:endParaRPr lang="en-IE" dirty="0"/>
                    </a:p>
                  </a:txBody>
                  <a:tcPr/>
                </a:tc>
                <a:tc>
                  <a:txBody>
                    <a:bodyPr/>
                    <a:lstStyle/>
                    <a:p>
                      <a:r>
                        <a:rPr lang="en-IE" dirty="0" smtClean="0"/>
                        <a:t>One or more new substances formed</a:t>
                      </a:r>
                      <a:endParaRPr lang="en-IE" dirty="0"/>
                    </a:p>
                  </a:txBody>
                  <a:tcPr/>
                </a:tc>
              </a:tr>
              <a:tr h="894401">
                <a:tc>
                  <a:txBody>
                    <a:bodyPr/>
                    <a:lstStyle/>
                    <a:p>
                      <a:r>
                        <a:rPr lang="en-IE" dirty="0" smtClean="0"/>
                        <a:t>No change in mass</a:t>
                      </a:r>
                      <a:endParaRPr lang="en-IE" dirty="0"/>
                    </a:p>
                  </a:txBody>
                  <a:tcPr/>
                </a:tc>
                <a:tc>
                  <a:txBody>
                    <a:bodyPr/>
                    <a:lstStyle/>
                    <a:p>
                      <a:r>
                        <a:rPr lang="en-IE" dirty="0" smtClean="0"/>
                        <a:t>Usually a change in mass</a:t>
                      </a:r>
                      <a:endParaRPr lang="en-IE" dirty="0"/>
                    </a:p>
                  </a:txBody>
                  <a:tcPr/>
                </a:tc>
              </a:tr>
              <a:tr h="894401">
                <a:tc>
                  <a:txBody>
                    <a:bodyPr/>
                    <a:lstStyle/>
                    <a:p>
                      <a:r>
                        <a:rPr lang="en-IE" dirty="0" smtClean="0"/>
                        <a:t>Can be easily reversed</a:t>
                      </a:r>
                      <a:endParaRPr lang="en-IE" dirty="0"/>
                    </a:p>
                  </a:txBody>
                  <a:tcPr/>
                </a:tc>
                <a:tc>
                  <a:txBody>
                    <a:bodyPr/>
                    <a:lstStyle/>
                    <a:p>
                      <a:r>
                        <a:rPr lang="en-IE" dirty="0" smtClean="0"/>
                        <a:t>Not easily reversed</a:t>
                      </a:r>
                      <a:endParaRPr lang="en-IE" dirty="0"/>
                    </a:p>
                  </a:txBody>
                  <a:tcPr/>
                </a:tc>
              </a:tr>
              <a:tr h="894401">
                <a:tc>
                  <a:txBody>
                    <a:bodyPr/>
                    <a:lstStyle/>
                    <a:p>
                      <a:r>
                        <a:rPr lang="en-IE" dirty="0" smtClean="0"/>
                        <a:t>No heat involved</a:t>
                      </a:r>
                      <a:endParaRPr lang="en-IE" dirty="0"/>
                    </a:p>
                  </a:txBody>
                  <a:tcPr/>
                </a:tc>
                <a:tc>
                  <a:txBody>
                    <a:bodyPr/>
                    <a:lstStyle/>
                    <a:p>
                      <a:r>
                        <a:rPr lang="en-IE" dirty="0" smtClean="0"/>
                        <a:t>Heat usually involved</a:t>
                      </a:r>
                      <a:endParaRPr lang="en-IE" dirty="0"/>
                    </a:p>
                  </a:txBody>
                  <a:tcPr/>
                </a:tc>
              </a:tr>
            </a:tbl>
          </a:graphicData>
        </a:graphic>
      </p:graphicFrame>
      <p:sp>
        <p:nvSpPr>
          <p:cNvPr id="5" name="Slide Number Placeholder 4"/>
          <p:cNvSpPr>
            <a:spLocks noGrp="1"/>
          </p:cNvSpPr>
          <p:nvPr>
            <p:ph type="sldNum" sz="quarter" idx="12"/>
          </p:nvPr>
        </p:nvSpPr>
        <p:spPr/>
        <p:txBody>
          <a:bodyPr/>
          <a:lstStyle/>
          <a:p>
            <a:fld id="{CEA31EBF-144C-48A3-88F0-4C14AB68AFFC}" type="slidenum">
              <a:rPr lang="en-IE" smtClean="0"/>
              <a:pPr/>
              <a:t>10</a:t>
            </a:fld>
            <a:endParaRPr lang="en-I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FF0000"/>
                </a:solidFill>
              </a:rPr>
              <a:t>Compounds &amp; Mixtures</a:t>
            </a:r>
            <a:endParaRPr lang="en-IE" b="1" dirty="0">
              <a:solidFill>
                <a:srgbClr val="FF0000"/>
              </a:solidFill>
            </a:endParaRPr>
          </a:p>
        </p:txBody>
      </p:sp>
      <p:pic>
        <p:nvPicPr>
          <p:cNvPr id="4" name="Picture 4"/>
          <p:cNvPicPr>
            <a:picLocks noGrp="1" noChangeAspect="1" noChangeArrowheads="1"/>
          </p:cNvPicPr>
          <p:nvPr>
            <p:ph idx="1"/>
          </p:nvPr>
        </p:nvPicPr>
        <p:blipFill>
          <a:blip r:embed="rId2"/>
          <a:srcRect l="43126" t="50945" r="24402" b="4883"/>
          <a:stretch>
            <a:fillRect/>
          </a:stretch>
        </p:blipFill>
        <p:spPr bwMode="auto">
          <a:xfrm>
            <a:off x="785786" y="1500174"/>
            <a:ext cx="3959539" cy="4307822"/>
          </a:xfrm>
          <a:prstGeom prst="rect">
            <a:avLst/>
          </a:prstGeom>
          <a:noFill/>
          <a:ln w="9525">
            <a:noFill/>
            <a:miter lim="800000"/>
            <a:headEnd/>
            <a:tailEnd/>
          </a:ln>
        </p:spPr>
      </p:pic>
      <p:pic>
        <p:nvPicPr>
          <p:cNvPr id="5" name="Picture 3"/>
          <p:cNvPicPr>
            <a:picLocks noChangeAspect="1" noChangeArrowheads="1"/>
          </p:cNvPicPr>
          <p:nvPr/>
        </p:nvPicPr>
        <p:blipFill>
          <a:blip r:embed="rId2"/>
          <a:srcRect l="35429" t="20671" r="20573" b="49072"/>
          <a:stretch>
            <a:fillRect/>
          </a:stretch>
        </p:blipFill>
        <p:spPr bwMode="auto">
          <a:xfrm>
            <a:off x="4714876" y="1714488"/>
            <a:ext cx="4221154" cy="2951162"/>
          </a:xfrm>
          <a:prstGeom prst="rect">
            <a:avLst/>
          </a:prstGeom>
          <a:noFill/>
          <a:ln w="9525">
            <a:noFill/>
            <a:miter lim="800000"/>
            <a:headEnd/>
            <a:tailEnd/>
          </a:ln>
        </p:spPr>
      </p:pic>
      <p:sp>
        <p:nvSpPr>
          <p:cNvPr id="6" name="Text Box 5"/>
          <p:cNvSpPr txBox="1">
            <a:spLocks noChangeArrowheads="1"/>
          </p:cNvSpPr>
          <p:nvPr/>
        </p:nvSpPr>
        <p:spPr bwMode="auto">
          <a:xfrm>
            <a:off x="5214942" y="4572008"/>
            <a:ext cx="3195638" cy="646331"/>
          </a:xfrm>
          <a:prstGeom prst="rect">
            <a:avLst/>
          </a:prstGeom>
          <a:noFill/>
          <a:ln w="9525">
            <a:noFill/>
            <a:miter lim="800000"/>
            <a:headEnd/>
            <a:tailEnd/>
          </a:ln>
        </p:spPr>
        <p:txBody>
          <a:bodyPr wrap="square">
            <a:spAutoFit/>
          </a:bodyPr>
          <a:lstStyle/>
          <a:p>
            <a:pPr>
              <a:spcBef>
                <a:spcPct val="50000"/>
              </a:spcBef>
            </a:pPr>
            <a:r>
              <a:rPr lang="en-IE" dirty="0">
                <a:latin typeface="Arial" charset="0"/>
              </a:rPr>
              <a:t>The mixture can be separated using a magnet.</a:t>
            </a:r>
            <a:endParaRPr lang="en-US" dirty="0">
              <a:latin typeface="Arial" charset="0"/>
            </a:endParaRPr>
          </a:p>
        </p:txBody>
      </p:sp>
      <p:sp>
        <p:nvSpPr>
          <p:cNvPr id="7" name="Text Box 6"/>
          <p:cNvSpPr txBox="1">
            <a:spLocks noChangeArrowheads="1"/>
          </p:cNvSpPr>
          <p:nvPr/>
        </p:nvSpPr>
        <p:spPr bwMode="auto">
          <a:xfrm>
            <a:off x="357158" y="5715016"/>
            <a:ext cx="3846512" cy="915987"/>
          </a:xfrm>
          <a:prstGeom prst="rect">
            <a:avLst/>
          </a:prstGeom>
          <a:noFill/>
          <a:ln w="9525">
            <a:noFill/>
            <a:miter lim="800000"/>
            <a:headEnd/>
            <a:tailEnd/>
          </a:ln>
        </p:spPr>
        <p:txBody>
          <a:bodyPr>
            <a:spAutoFit/>
          </a:bodyPr>
          <a:lstStyle/>
          <a:p>
            <a:pPr>
              <a:spcBef>
                <a:spcPct val="50000"/>
              </a:spcBef>
            </a:pPr>
            <a:r>
              <a:rPr lang="en-IE" dirty="0">
                <a:latin typeface="Arial" charset="0"/>
              </a:rPr>
              <a:t>After being heating the mixture becomes a compound and cannot be separated using a magnet.</a:t>
            </a:r>
            <a:endParaRPr lang="en-US" dirty="0">
              <a:latin typeface="Arial" charset="0"/>
            </a:endParaRPr>
          </a:p>
        </p:txBody>
      </p:sp>
      <p:sp>
        <p:nvSpPr>
          <p:cNvPr id="8" name="Slide Number Placeholder 7"/>
          <p:cNvSpPr>
            <a:spLocks noGrp="1"/>
          </p:cNvSpPr>
          <p:nvPr>
            <p:ph type="sldNum" sz="quarter" idx="12"/>
          </p:nvPr>
        </p:nvSpPr>
        <p:spPr/>
        <p:txBody>
          <a:bodyPr/>
          <a:lstStyle/>
          <a:p>
            <a:fld id="{CEA31EBF-144C-48A3-88F0-4C14AB68AFFC}" type="slidenum">
              <a:rPr lang="en-IE" smtClean="0"/>
              <a:pPr/>
              <a:t>11</a:t>
            </a:fld>
            <a:endParaRPr lang="en-I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solidFill>
                  <a:srgbClr val="FF0000"/>
                </a:solidFill>
              </a:rPr>
              <a:t>Differences Between Compound &amp; Mixtures</a:t>
            </a:r>
            <a:endParaRPr lang="en-IE" b="1" dirty="0">
              <a:solidFill>
                <a:srgbClr val="FF0000"/>
              </a:solidFill>
            </a:endParaRPr>
          </a:p>
        </p:txBody>
      </p:sp>
      <p:graphicFrame>
        <p:nvGraphicFramePr>
          <p:cNvPr id="4" name="Content Placeholder 3"/>
          <p:cNvGraphicFramePr>
            <a:graphicFrameLocks noGrp="1"/>
          </p:cNvGraphicFramePr>
          <p:nvPr>
            <p:ph idx="1"/>
          </p:nvPr>
        </p:nvGraphicFramePr>
        <p:xfrm>
          <a:off x="457200" y="1600200"/>
          <a:ext cx="8229600" cy="4686320"/>
        </p:xfrm>
        <a:graphic>
          <a:graphicData uri="http://schemas.openxmlformats.org/drawingml/2006/table">
            <a:tbl>
              <a:tblPr firstRow="1" bandRow="1">
                <a:tableStyleId>{5C22544A-7EE6-4342-B048-85BDC9FD1C3A}</a:tableStyleId>
              </a:tblPr>
              <a:tblGrid>
                <a:gridCol w="4114800"/>
                <a:gridCol w="4114800"/>
              </a:tblGrid>
              <a:tr h="726330">
                <a:tc>
                  <a:txBody>
                    <a:bodyPr/>
                    <a:lstStyle/>
                    <a:p>
                      <a:pPr algn="ctr"/>
                      <a:r>
                        <a:rPr lang="en-IE" sz="2800" dirty="0" smtClean="0"/>
                        <a:t>Mixtures</a:t>
                      </a:r>
                      <a:endParaRPr lang="en-IE" sz="2800" dirty="0"/>
                    </a:p>
                  </a:txBody>
                  <a:tcPr/>
                </a:tc>
                <a:tc>
                  <a:txBody>
                    <a:bodyPr/>
                    <a:lstStyle/>
                    <a:p>
                      <a:pPr algn="ctr"/>
                      <a:r>
                        <a:rPr lang="en-IE" sz="2800" dirty="0" smtClean="0"/>
                        <a:t>Compounds</a:t>
                      </a:r>
                      <a:endParaRPr lang="en-IE" sz="2800" dirty="0"/>
                    </a:p>
                  </a:txBody>
                  <a:tcPr/>
                </a:tc>
              </a:tr>
              <a:tr h="726330">
                <a:tc>
                  <a:txBody>
                    <a:bodyPr/>
                    <a:lstStyle/>
                    <a:p>
                      <a:r>
                        <a:rPr lang="en-IE" dirty="0" smtClean="0"/>
                        <a:t>Consists of two or more substances</a:t>
                      </a:r>
                      <a:endParaRPr lang="en-IE" dirty="0"/>
                    </a:p>
                  </a:txBody>
                  <a:tcPr/>
                </a:tc>
                <a:tc>
                  <a:txBody>
                    <a:bodyPr/>
                    <a:lstStyle/>
                    <a:p>
                      <a:r>
                        <a:rPr lang="en-IE" dirty="0" smtClean="0"/>
                        <a:t>Consists of one substance</a:t>
                      </a:r>
                      <a:endParaRPr lang="en-IE" dirty="0"/>
                    </a:p>
                  </a:txBody>
                  <a:tcPr/>
                </a:tc>
              </a:tr>
              <a:tr h="726330">
                <a:tc>
                  <a:txBody>
                    <a:bodyPr/>
                    <a:lstStyle/>
                    <a:p>
                      <a:r>
                        <a:rPr lang="en-IE" dirty="0" smtClean="0"/>
                        <a:t>The amount of the substances</a:t>
                      </a:r>
                      <a:r>
                        <a:rPr lang="en-IE" baseline="0" dirty="0" smtClean="0"/>
                        <a:t> can vary</a:t>
                      </a:r>
                      <a:endParaRPr lang="en-IE" dirty="0"/>
                    </a:p>
                  </a:txBody>
                  <a:tcPr/>
                </a:tc>
                <a:tc>
                  <a:txBody>
                    <a:bodyPr/>
                    <a:lstStyle/>
                    <a:p>
                      <a:r>
                        <a:rPr lang="en-IE" dirty="0" smtClean="0"/>
                        <a:t>The amount</a:t>
                      </a:r>
                      <a:r>
                        <a:rPr lang="en-IE" baseline="0" dirty="0" smtClean="0"/>
                        <a:t> of the elements are fixed</a:t>
                      </a:r>
                      <a:endParaRPr lang="en-IE" dirty="0"/>
                    </a:p>
                  </a:txBody>
                  <a:tcPr/>
                </a:tc>
              </a:tr>
              <a:tr h="1253665">
                <a:tc>
                  <a:txBody>
                    <a:bodyPr/>
                    <a:lstStyle/>
                    <a:p>
                      <a:r>
                        <a:rPr lang="en-IE" dirty="0" smtClean="0"/>
                        <a:t>Can often be easily separated</a:t>
                      </a:r>
                      <a:endParaRPr lang="en-IE" dirty="0"/>
                    </a:p>
                  </a:txBody>
                  <a:tcPr/>
                </a:tc>
                <a:tc>
                  <a:txBody>
                    <a:bodyPr/>
                    <a:lstStyle/>
                    <a:p>
                      <a:r>
                        <a:rPr lang="en-IE" dirty="0" smtClean="0"/>
                        <a:t>Can</a:t>
                      </a:r>
                      <a:r>
                        <a:rPr lang="en-IE" baseline="0" dirty="0" smtClean="0"/>
                        <a:t> only be separated into its elements by a chemical reaction</a:t>
                      </a:r>
                      <a:endParaRPr lang="en-IE" dirty="0"/>
                    </a:p>
                  </a:txBody>
                  <a:tcPr/>
                </a:tc>
              </a:tr>
              <a:tr h="1253665">
                <a:tc>
                  <a:txBody>
                    <a:bodyPr/>
                    <a:lstStyle/>
                    <a:p>
                      <a:r>
                        <a:rPr lang="en-IE" dirty="0" smtClean="0"/>
                        <a:t>Properties</a:t>
                      </a:r>
                      <a:r>
                        <a:rPr lang="en-IE" baseline="0" dirty="0" smtClean="0"/>
                        <a:t> are similar to the substances used to make the mixture</a:t>
                      </a:r>
                      <a:endParaRPr lang="en-IE" dirty="0"/>
                    </a:p>
                  </a:txBody>
                  <a:tcPr/>
                </a:tc>
                <a:tc>
                  <a:txBody>
                    <a:bodyPr/>
                    <a:lstStyle/>
                    <a:p>
                      <a:r>
                        <a:rPr lang="en-IE" dirty="0" smtClean="0"/>
                        <a:t>Properties are different to the substances used to make the compound</a:t>
                      </a:r>
                      <a:endParaRPr lang="en-IE" dirty="0"/>
                    </a:p>
                  </a:txBody>
                  <a:tcPr/>
                </a:tc>
              </a:tr>
            </a:tbl>
          </a:graphicData>
        </a:graphic>
      </p:graphicFrame>
      <p:sp>
        <p:nvSpPr>
          <p:cNvPr id="5" name="Slide Number Placeholder 4"/>
          <p:cNvSpPr>
            <a:spLocks noGrp="1"/>
          </p:cNvSpPr>
          <p:nvPr>
            <p:ph type="sldNum" sz="quarter" idx="12"/>
          </p:nvPr>
        </p:nvSpPr>
        <p:spPr/>
        <p:txBody>
          <a:bodyPr/>
          <a:lstStyle/>
          <a:p>
            <a:fld id="{CEA31EBF-144C-48A3-88F0-4C14AB68AFFC}" type="slidenum">
              <a:rPr lang="en-IE" smtClean="0"/>
              <a:pPr/>
              <a:t>12</a:t>
            </a:fld>
            <a:endParaRPr lang="en-I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Questions</a:t>
            </a:r>
            <a:endParaRPr lang="en-IE" dirty="0"/>
          </a:p>
        </p:txBody>
      </p:sp>
      <p:sp>
        <p:nvSpPr>
          <p:cNvPr id="3" name="Content Placeholder 2"/>
          <p:cNvSpPr>
            <a:spLocks noGrp="1"/>
          </p:cNvSpPr>
          <p:nvPr>
            <p:ph idx="1"/>
          </p:nvPr>
        </p:nvSpPr>
        <p:spPr/>
        <p:txBody>
          <a:bodyPr/>
          <a:lstStyle/>
          <a:p>
            <a:pPr algn="just"/>
            <a:r>
              <a:rPr lang="en-IE" dirty="0" smtClean="0"/>
              <a:t>What is an element?</a:t>
            </a:r>
          </a:p>
          <a:p>
            <a:pPr algn="just"/>
            <a:r>
              <a:rPr lang="en-IE" dirty="0" smtClean="0"/>
              <a:t>List three elements and their chemical symbols.</a:t>
            </a:r>
          </a:p>
          <a:p>
            <a:pPr algn="just"/>
            <a:r>
              <a:rPr lang="en-IE" dirty="0" smtClean="0"/>
              <a:t>Compounds are made up of 2 or more ________ which are chemically ___________. A mixture is made up of 2 or more __________ which are mingled together but not _______  __________.</a:t>
            </a:r>
            <a:endParaRPr lang="en-IE" dirty="0"/>
          </a:p>
        </p:txBody>
      </p:sp>
      <p:sp>
        <p:nvSpPr>
          <p:cNvPr id="4" name="Slide Number Placeholder 3"/>
          <p:cNvSpPr>
            <a:spLocks noGrp="1"/>
          </p:cNvSpPr>
          <p:nvPr>
            <p:ph type="sldNum" sz="quarter" idx="12"/>
          </p:nvPr>
        </p:nvSpPr>
        <p:spPr/>
        <p:txBody>
          <a:bodyPr/>
          <a:lstStyle/>
          <a:p>
            <a:fld id="{CEA31EBF-144C-48A3-88F0-4C14AB68AFFC}" type="slidenum">
              <a:rPr lang="en-IE" smtClean="0"/>
              <a:pPr/>
              <a:t>13</a:t>
            </a:fld>
            <a:endParaRPr lang="en-I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lgn="just"/>
            <a:r>
              <a:rPr lang="en-IE" dirty="0" smtClean="0"/>
              <a:t>The smallest part of an element is called an ________. All the __________ in an element are the same. Therefore elements cannot be ________  _________ into simpler substances.</a:t>
            </a:r>
            <a:endParaRPr lang="en-IE" dirty="0"/>
          </a:p>
        </p:txBody>
      </p:sp>
      <p:sp>
        <p:nvSpPr>
          <p:cNvPr id="4" name="Slide Number Placeholder 3"/>
          <p:cNvSpPr>
            <a:spLocks noGrp="1"/>
          </p:cNvSpPr>
          <p:nvPr>
            <p:ph type="sldNum" sz="quarter" idx="12"/>
          </p:nvPr>
        </p:nvSpPr>
        <p:spPr/>
        <p:txBody>
          <a:bodyPr/>
          <a:lstStyle/>
          <a:p>
            <a:fld id="{CEA31EBF-144C-48A3-88F0-4C14AB68AFFC}" type="slidenum">
              <a:rPr lang="en-IE" smtClean="0"/>
              <a:pPr/>
              <a:t>14</a:t>
            </a:fld>
            <a:endParaRPr lang="en-I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FF0000"/>
                </a:solidFill>
              </a:rPr>
              <a:t>Elements</a:t>
            </a:r>
            <a:endParaRPr lang="en-IE" b="1" dirty="0">
              <a:solidFill>
                <a:srgbClr val="FF0000"/>
              </a:solidFill>
            </a:endParaRPr>
          </a:p>
        </p:txBody>
      </p:sp>
      <p:sp>
        <p:nvSpPr>
          <p:cNvPr id="3" name="Content Placeholder 2"/>
          <p:cNvSpPr>
            <a:spLocks noGrp="1"/>
          </p:cNvSpPr>
          <p:nvPr>
            <p:ph idx="1"/>
          </p:nvPr>
        </p:nvSpPr>
        <p:spPr/>
        <p:txBody>
          <a:bodyPr/>
          <a:lstStyle/>
          <a:p>
            <a:pPr algn="just">
              <a:lnSpc>
                <a:spcPct val="90000"/>
              </a:lnSpc>
            </a:pPr>
            <a:r>
              <a:rPr lang="en-IE" dirty="0" smtClean="0"/>
              <a:t>Elements &amp; Atoms</a:t>
            </a:r>
          </a:p>
          <a:p>
            <a:pPr algn="just">
              <a:lnSpc>
                <a:spcPct val="90000"/>
              </a:lnSpc>
            </a:pPr>
            <a:r>
              <a:rPr lang="en-IE" dirty="0" smtClean="0"/>
              <a:t>All substances are made up from tiny particles called atoms.  When a substance is made up of only one type of atom it is called an element.  The element iron is made up of iron atoms, the element hydrogen is made up of hydrogen atoms, the element sulphur is made up of sulphur atoms and so on.</a:t>
            </a:r>
            <a:endParaRPr lang="en-US" dirty="0" smtClean="0"/>
          </a:p>
          <a:p>
            <a:pPr>
              <a:buNone/>
            </a:pPr>
            <a:endParaRPr lang="en-IE" dirty="0"/>
          </a:p>
        </p:txBody>
      </p:sp>
      <p:sp>
        <p:nvSpPr>
          <p:cNvPr id="5" name="Slide Number Placeholder 4"/>
          <p:cNvSpPr>
            <a:spLocks noGrp="1"/>
          </p:cNvSpPr>
          <p:nvPr>
            <p:ph type="sldNum" sz="quarter" idx="12"/>
          </p:nvPr>
        </p:nvSpPr>
        <p:spPr/>
        <p:txBody>
          <a:bodyPr/>
          <a:lstStyle/>
          <a:p>
            <a:fld id="{CEA31EBF-144C-48A3-88F0-4C14AB68AFFC}" type="slidenum">
              <a:rPr lang="en-IE" smtClean="0"/>
              <a:pPr/>
              <a:t>2</a:t>
            </a:fld>
            <a:endParaRPr lang="en-I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FF0000"/>
                </a:solidFill>
              </a:rPr>
              <a:t>Definitions</a:t>
            </a:r>
            <a:endParaRPr lang="en-IE" b="1" dirty="0">
              <a:solidFill>
                <a:srgbClr val="FF0000"/>
              </a:solidFill>
            </a:endParaRPr>
          </a:p>
        </p:txBody>
      </p:sp>
      <p:sp>
        <p:nvSpPr>
          <p:cNvPr id="3" name="Content Placeholder 2"/>
          <p:cNvSpPr>
            <a:spLocks noGrp="1"/>
          </p:cNvSpPr>
          <p:nvPr>
            <p:ph idx="1"/>
          </p:nvPr>
        </p:nvSpPr>
        <p:spPr/>
        <p:txBody>
          <a:bodyPr/>
          <a:lstStyle/>
          <a:p>
            <a:pPr algn="just"/>
            <a:r>
              <a:rPr lang="en-IE" dirty="0" smtClean="0"/>
              <a:t>An atom is the smallest particle of an element that still retains the properties of that element.</a:t>
            </a:r>
          </a:p>
          <a:p>
            <a:pPr algn="just"/>
            <a:r>
              <a:rPr lang="en-IE" dirty="0" smtClean="0"/>
              <a:t>An element is a substance that cannot be broken down into simpler substances by chemical reactions.</a:t>
            </a:r>
            <a:endParaRPr lang="en-US" dirty="0" smtClean="0"/>
          </a:p>
          <a:p>
            <a:pPr>
              <a:buNone/>
            </a:pPr>
            <a:endParaRPr lang="en-IE" dirty="0"/>
          </a:p>
        </p:txBody>
      </p:sp>
      <p:sp>
        <p:nvSpPr>
          <p:cNvPr id="4" name="Slide Number Placeholder 3"/>
          <p:cNvSpPr>
            <a:spLocks noGrp="1"/>
          </p:cNvSpPr>
          <p:nvPr>
            <p:ph type="sldNum" sz="quarter" idx="12"/>
          </p:nvPr>
        </p:nvSpPr>
        <p:spPr/>
        <p:txBody>
          <a:bodyPr/>
          <a:lstStyle/>
          <a:p>
            <a:fld id="{CEA31EBF-144C-48A3-88F0-4C14AB68AFFC}" type="slidenum">
              <a:rPr lang="en-IE" smtClean="0"/>
              <a:pPr/>
              <a:t>3</a:t>
            </a:fld>
            <a:endParaRPr lang="en-I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FF0000"/>
                </a:solidFill>
              </a:rPr>
              <a:t>Compounds</a:t>
            </a:r>
            <a:endParaRPr lang="en-IE" b="1" dirty="0">
              <a:solidFill>
                <a:srgbClr val="FF0000"/>
              </a:solidFill>
            </a:endParaRPr>
          </a:p>
        </p:txBody>
      </p:sp>
      <p:sp>
        <p:nvSpPr>
          <p:cNvPr id="3" name="Content Placeholder 2"/>
          <p:cNvSpPr>
            <a:spLocks noGrp="1"/>
          </p:cNvSpPr>
          <p:nvPr>
            <p:ph idx="1"/>
          </p:nvPr>
        </p:nvSpPr>
        <p:spPr/>
        <p:txBody>
          <a:bodyPr/>
          <a:lstStyle/>
          <a:p>
            <a:pPr algn="just"/>
            <a:r>
              <a:rPr lang="en-IE" dirty="0" smtClean="0"/>
              <a:t>Compounds and elements</a:t>
            </a:r>
          </a:p>
          <a:p>
            <a:pPr algn="just"/>
            <a:r>
              <a:rPr lang="en-IE" dirty="0" smtClean="0"/>
              <a:t>When elements combine together by means of a chemical reaction, they form new substances called compounds.  When the elements hydrogen and oxygen combine together, they form the compound water H</a:t>
            </a:r>
            <a:r>
              <a:rPr lang="en-IE" baseline="-25000" dirty="0" smtClean="0"/>
              <a:t>²</a:t>
            </a:r>
            <a:r>
              <a:rPr lang="en-IE" dirty="0" smtClean="0"/>
              <a:t>0.</a:t>
            </a:r>
          </a:p>
          <a:p>
            <a:endParaRPr lang="en-IE" dirty="0"/>
          </a:p>
        </p:txBody>
      </p:sp>
      <p:sp>
        <p:nvSpPr>
          <p:cNvPr id="4" name="Slide Number Placeholder 3"/>
          <p:cNvSpPr>
            <a:spLocks noGrp="1"/>
          </p:cNvSpPr>
          <p:nvPr>
            <p:ph type="sldNum" sz="quarter" idx="12"/>
          </p:nvPr>
        </p:nvSpPr>
        <p:spPr/>
        <p:txBody>
          <a:bodyPr/>
          <a:lstStyle/>
          <a:p>
            <a:fld id="{CEA31EBF-144C-48A3-88F0-4C14AB68AFFC}" type="slidenum">
              <a:rPr lang="en-IE" smtClean="0"/>
              <a:pPr/>
              <a:t>4</a:t>
            </a:fld>
            <a:endParaRPr lang="en-I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FF0000"/>
                </a:solidFill>
              </a:rPr>
              <a:t>Water</a:t>
            </a:r>
            <a:endParaRPr lang="en-IE" b="1" dirty="0">
              <a:solidFill>
                <a:srgbClr val="FF0000"/>
              </a:solidFill>
            </a:endParaRPr>
          </a:p>
        </p:txBody>
      </p:sp>
      <p:sp>
        <p:nvSpPr>
          <p:cNvPr id="3" name="Content Placeholder 2"/>
          <p:cNvSpPr>
            <a:spLocks noGrp="1"/>
          </p:cNvSpPr>
          <p:nvPr>
            <p:ph idx="1"/>
          </p:nvPr>
        </p:nvSpPr>
        <p:spPr/>
        <p:txBody>
          <a:bodyPr/>
          <a:lstStyle/>
          <a:p>
            <a:pPr algn="just"/>
            <a:r>
              <a:rPr lang="en-IE" dirty="0" smtClean="0"/>
              <a:t>The compound water is a colourless liquid.  The elements used to make water have different physical and chemical properties. Hydrogen and oxygen are colourless gases and are highly reactive.</a:t>
            </a:r>
          </a:p>
          <a:p>
            <a:pPr algn="just"/>
            <a:r>
              <a:rPr lang="en-IE" dirty="0" smtClean="0"/>
              <a:t>A compound is formed when two or more elements combine chemically.</a:t>
            </a:r>
            <a:endParaRPr lang="en-US" dirty="0" smtClean="0"/>
          </a:p>
          <a:p>
            <a:pPr>
              <a:buNone/>
            </a:pPr>
            <a:endParaRPr lang="en-IE" dirty="0"/>
          </a:p>
        </p:txBody>
      </p:sp>
      <p:sp>
        <p:nvSpPr>
          <p:cNvPr id="4" name="Slide Number Placeholder 3"/>
          <p:cNvSpPr>
            <a:spLocks noGrp="1"/>
          </p:cNvSpPr>
          <p:nvPr>
            <p:ph type="sldNum" sz="quarter" idx="12"/>
          </p:nvPr>
        </p:nvSpPr>
        <p:spPr/>
        <p:txBody>
          <a:bodyPr/>
          <a:lstStyle/>
          <a:p>
            <a:fld id="{CEA31EBF-144C-48A3-88F0-4C14AB68AFFC}" type="slidenum">
              <a:rPr lang="en-IE" smtClean="0"/>
              <a:pPr/>
              <a:t>5</a:t>
            </a:fld>
            <a:endParaRPr lang="en-I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pPr fontAlgn="base">
              <a:buNone/>
            </a:pPr>
            <a:endParaRPr lang="en-GB" dirty="0">
              <a:effectLst>
                <a:outerShdw blurRad="50800" dist="38100" algn="tr" rotWithShape="0">
                  <a:prstClr val="black">
                    <a:alpha val="40000"/>
                  </a:prstClr>
                </a:outerShdw>
              </a:effectLst>
            </a:endParaRPr>
          </a:p>
          <a:p>
            <a:endParaRPr lang="en-IE" dirty="0"/>
          </a:p>
        </p:txBody>
      </p:sp>
      <p:graphicFrame>
        <p:nvGraphicFramePr>
          <p:cNvPr id="4" name="Table 3"/>
          <p:cNvGraphicFramePr>
            <a:graphicFrameLocks noGrp="1"/>
          </p:cNvGraphicFramePr>
          <p:nvPr/>
        </p:nvGraphicFramePr>
        <p:xfrm>
          <a:off x="428596" y="214290"/>
          <a:ext cx="8501122" cy="6406528"/>
        </p:xfrm>
        <a:graphic>
          <a:graphicData uri="http://schemas.openxmlformats.org/drawingml/2006/table">
            <a:tbl>
              <a:tblPr firstRow="1" bandRow="1">
                <a:tableStyleId>{5C22544A-7EE6-4342-B048-85BDC9FD1C3A}</a:tableStyleId>
              </a:tblPr>
              <a:tblGrid>
                <a:gridCol w="4250561"/>
                <a:gridCol w="4250561"/>
              </a:tblGrid>
              <a:tr h="554368">
                <a:tc>
                  <a:txBody>
                    <a:bodyPr/>
                    <a:lstStyle/>
                    <a:p>
                      <a:pPr algn="ctr"/>
                      <a:r>
                        <a:rPr lang="en-IE" sz="2800" dirty="0" smtClean="0"/>
                        <a:t>Elements</a:t>
                      </a:r>
                      <a:endParaRPr lang="en-IE" sz="2800" dirty="0"/>
                    </a:p>
                  </a:txBody>
                  <a:tcPr/>
                </a:tc>
                <a:tc>
                  <a:txBody>
                    <a:bodyPr/>
                    <a:lstStyle/>
                    <a:p>
                      <a:pPr algn="ctr"/>
                      <a:r>
                        <a:rPr lang="en-IE" sz="2800" dirty="0" smtClean="0"/>
                        <a:t>Compounds</a:t>
                      </a:r>
                      <a:endParaRPr lang="en-IE" sz="2800" dirty="0"/>
                    </a:p>
                  </a:txBody>
                  <a:tcPr/>
                </a:tc>
              </a:tr>
              <a:tr h="88583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Hydrogen (H</a:t>
                      </a:r>
                      <a:r>
                        <a:rPr kumimoji="0" lang="en-IE" sz="1800" b="1" i="0" u="none" strike="noStrike" cap="none" normalizeH="0" baseline="-25000" dirty="0" smtClean="0">
                          <a:ln>
                            <a:noFill/>
                          </a:ln>
                          <a:solidFill>
                            <a:schemeClr val="tx1"/>
                          </a:solidFill>
                          <a:effectLst/>
                          <a:latin typeface="Times New Roman" pitchFamily="18" charset="0"/>
                          <a:cs typeface="Times New Roman" pitchFamily="18" charset="0"/>
                        </a:rPr>
                        <a:t>2</a:t>
                      </a: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colourless, odourless, tasteless gas: explosive when mixed with oxygen.</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Oxygen (O</a:t>
                      </a:r>
                      <a:r>
                        <a:rPr kumimoji="0" lang="en-IE" sz="1800" b="1" i="0" u="none" strike="noStrike" cap="none" normalizeH="0" baseline="-25000" dirty="0" smtClean="0">
                          <a:ln>
                            <a:noFill/>
                          </a:ln>
                          <a:solidFill>
                            <a:schemeClr val="tx1"/>
                          </a:solidFill>
                          <a:effectLst/>
                          <a:latin typeface="Times New Roman" pitchFamily="18" charset="0"/>
                          <a:cs typeface="Times New Roman" pitchFamily="18" charset="0"/>
                        </a:rPr>
                        <a:t>²</a:t>
                      </a: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Colourless, odourless, tasteless gas:  Substances need oxygen to burn</a:t>
                      </a:r>
                      <a:endParaRPr kumimoji="0" lang="en-IE" sz="2800" b="0" i="0" u="none" strike="noStrike" cap="none" normalizeH="0" baseline="0" dirty="0" smtClean="0">
                        <a:ln>
                          <a:noFill/>
                        </a:ln>
                        <a:solidFill>
                          <a:schemeClr val="tx1"/>
                        </a:solidFill>
                        <a:effectLst/>
                        <a:latin typeface="Arial" charset="0"/>
                      </a:endParaRPr>
                    </a:p>
                    <a:p>
                      <a:endParaRPr lang="en-I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Water (H</a:t>
                      </a:r>
                      <a:r>
                        <a:rPr kumimoji="0" lang="en-IE" sz="1800" b="1" i="0" u="none" strike="noStrike" cap="none" normalizeH="0" baseline="-25000" dirty="0" smtClean="0">
                          <a:ln>
                            <a:noFill/>
                          </a:ln>
                          <a:solidFill>
                            <a:schemeClr val="tx1"/>
                          </a:solidFill>
                          <a:effectLst/>
                          <a:latin typeface="Times New Roman" pitchFamily="18" charset="0"/>
                          <a:cs typeface="Times New Roman" pitchFamily="18" charset="0"/>
                        </a:rPr>
                        <a:t>²</a:t>
                      </a: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O)</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Colourless liquid, nice taste, essential for life, It does not burn.  Excellent solvent.</a:t>
                      </a:r>
                      <a:endParaRPr kumimoji="0" lang="en-IE" sz="2800" b="0" i="0" u="none" strike="noStrike" cap="none" normalizeH="0" baseline="0" dirty="0" smtClean="0">
                        <a:ln>
                          <a:noFill/>
                        </a:ln>
                        <a:solidFill>
                          <a:schemeClr val="tx1"/>
                        </a:solidFill>
                        <a:effectLst/>
                        <a:latin typeface="Arial" charset="0"/>
                      </a:endParaRPr>
                    </a:p>
                    <a:p>
                      <a:endParaRPr lang="en-IE" dirty="0"/>
                    </a:p>
                  </a:txBody>
                  <a:tcPr/>
                </a:tc>
              </a:tr>
              <a:tr h="88583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Carbon (C)</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Black Solid</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Oxygen (O</a:t>
                      </a:r>
                      <a:r>
                        <a:rPr kumimoji="0" lang="en-IE" sz="1800" b="1" i="0" u="none" strike="noStrike" cap="none" normalizeH="0" baseline="-25000" dirty="0" smtClean="0">
                          <a:ln>
                            <a:noFill/>
                          </a:ln>
                          <a:solidFill>
                            <a:schemeClr val="tx1"/>
                          </a:solidFill>
                          <a:effectLst/>
                          <a:latin typeface="Times New Roman" pitchFamily="18" charset="0"/>
                          <a:cs typeface="Times New Roman" pitchFamily="18" charset="0"/>
                        </a:rPr>
                        <a:t>²</a:t>
                      </a: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Colourless, odourless, tasteless gas:  Substances need oxygen to burn</a:t>
                      </a:r>
                      <a:endParaRPr kumimoji="0" lang="en-IE" sz="2800" b="0" i="0" u="none" strike="noStrike" cap="none" normalizeH="0" baseline="0" dirty="0" smtClean="0">
                        <a:ln>
                          <a:noFill/>
                        </a:ln>
                        <a:solidFill>
                          <a:schemeClr val="tx1"/>
                        </a:solidFill>
                        <a:effectLst/>
                        <a:latin typeface="Arial" charset="0"/>
                      </a:endParaRPr>
                    </a:p>
                    <a:p>
                      <a:endParaRPr lang="en-I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Carbon Dioxide (CO</a:t>
                      </a:r>
                      <a:r>
                        <a:rPr kumimoji="0" lang="en-IE" sz="1800" b="1" i="0" u="none" strike="noStrike" cap="none" normalizeH="0" baseline="-25000" dirty="0" smtClean="0">
                          <a:ln>
                            <a:noFill/>
                          </a:ln>
                          <a:solidFill>
                            <a:schemeClr val="tx1"/>
                          </a:solidFill>
                          <a:effectLst/>
                          <a:latin typeface="Times New Roman" pitchFamily="18" charset="0"/>
                          <a:cs typeface="Times New Roman" pitchFamily="18" charset="0"/>
                        </a:rPr>
                        <a:t>²</a:t>
                      </a: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Colourless, odourless, tasteless gas: does not allow substances to burn</a:t>
                      </a:r>
                      <a:endParaRPr kumimoji="0" lang="en-IE" sz="2800" b="0" i="0" u="none" strike="noStrike" cap="none" normalizeH="0" baseline="0" dirty="0" smtClean="0">
                        <a:ln>
                          <a:noFill/>
                        </a:ln>
                        <a:solidFill>
                          <a:schemeClr val="tx1"/>
                        </a:solidFill>
                        <a:effectLst/>
                        <a:latin typeface="Arial" charset="0"/>
                      </a:endParaRPr>
                    </a:p>
                    <a:p>
                      <a:endParaRPr lang="en-IE" dirty="0"/>
                    </a:p>
                  </a:txBody>
                  <a:tcPr/>
                </a:tc>
              </a:tr>
              <a:tr h="88583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Magnesium (Mg)</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Silver metal solid</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Oxygen (O</a:t>
                      </a:r>
                      <a:r>
                        <a:rPr kumimoji="0" lang="en-IE" sz="1800" b="1" i="0" u="none" strike="noStrike" cap="none" normalizeH="0" baseline="-25000" dirty="0" smtClean="0">
                          <a:ln>
                            <a:noFill/>
                          </a:ln>
                          <a:solidFill>
                            <a:schemeClr val="tx1"/>
                          </a:solidFill>
                          <a:effectLst/>
                          <a:latin typeface="Times New Roman" pitchFamily="18" charset="0"/>
                          <a:cs typeface="Times New Roman" pitchFamily="18" charset="0"/>
                        </a:rPr>
                        <a:t>²</a:t>
                      </a: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Colourless, odourless gas: Fuels need oxygen to burn</a:t>
                      </a:r>
                      <a:endParaRPr kumimoji="0" lang="en-IE" sz="2800" b="0" i="0" u="none" strike="noStrike" cap="none" normalizeH="0" baseline="0" dirty="0" smtClean="0">
                        <a:ln>
                          <a:noFill/>
                        </a:ln>
                        <a:solidFill>
                          <a:schemeClr val="tx1"/>
                        </a:solidFill>
                        <a:effectLst/>
                        <a:latin typeface="Arial" charset="0"/>
                      </a:endParaRPr>
                    </a:p>
                    <a:p>
                      <a:endParaRPr lang="en-I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Magnesium oxide (</a:t>
                      </a:r>
                      <a:r>
                        <a:rPr kumimoji="0" lang="en-IE" sz="1800" b="1" i="0" u="none" strike="noStrike" cap="none" normalizeH="0" baseline="0" dirty="0" err="1" smtClean="0">
                          <a:ln>
                            <a:noFill/>
                          </a:ln>
                          <a:solidFill>
                            <a:schemeClr val="tx1"/>
                          </a:solidFill>
                          <a:effectLst/>
                          <a:latin typeface="Times New Roman" pitchFamily="18" charset="0"/>
                          <a:cs typeface="Times New Roman" pitchFamily="18" charset="0"/>
                        </a:rPr>
                        <a:t>MgO</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solid, white powder</a:t>
                      </a:r>
                      <a:endParaRPr kumimoji="0" lang="en-IE" sz="2800" b="0" i="0" u="none" strike="noStrike" cap="none" normalizeH="0" baseline="0" dirty="0" smtClean="0">
                        <a:ln>
                          <a:noFill/>
                        </a:ln>
                        <a:solidFill>
                          <a:schemeClr val="tx1"/>
                        </a:solidFill>
                        <a:effectLst/>
                        <a:latin typeface="Arial" charset="0"/>
                      </a:endParaRPr>
                    </a:p>
                    <a:p>
                      <a:endParaRPr lang="en-IE" dirty="0"/>
                    </a:p>
                  </a:txBody>
                  <a:tcPr/>
                </a:tc>
              </a:tr>
              <a:tr h="88583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Iron (Fe)</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dark grey metal. It is attracted to magnets</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Sulphur (S</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 Yellow solid</a:t>
                      </a:r>
                      <a:endParaRPr kumimoji="0" lang="en-IE" sz="2800" b="0" i="0" u="none" strike="noStrike" cap="none" normalizeH="0" baseline="0" dirty="0" smtClean="0">
                        <a:ln>
                          <a:noFill/>
                        </a:ln>
                        <a:solidFill>
                          <a:schemeClr val="tx1"/>
                        </a:solidFill>
                        <a:effectLst/>
                        <a:latin typeface="Arial" charset="0"/>
                      </a:endParaRPr>
                    </a:p>
                    <a:p>
                      <a:endParaRPr lang="en-I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Iron Sulphide (</a:t>
                      </a:r>
                      <a:r>
                        <a:rPr kumimoji="0" lang="en-IE" sz="1800" b="1" i="0" u="none" strike="noStrike" cap="none" normalizeH="0" baseline="0" dirty="0" err="1" smtClean="0">
                          <a:ln>
                            <a:noFill/>
                          </a:ln>
                          <a:solidFill>
                            <a:schemeClr val="tx1"/>
                          </a:solidFill>
                          <a:effectLst/>
                          <a:latin typeface="Times New Roman" pitchFamily="18" charset="0"/>
                          <a:cs typeface="Times New Roman" pitchFamily="18" charset="0"/>
                        </a:rPr>
                        <a:t>FeS</a:t>
                      </a:r>
                      <a:r>
                        <a:rPr kumimoji="0" lang="en-IE"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IE" sz="1800" b="0" i="0" u="none" strike="noStrike" cap="none" normalizeH="0" baseline="0" dirty="0" smtClean="0">
                          <a:ln>
                            <a:noFill/>
                          </a:ln>
                          <a:solidFill>
                            <a:schemeClr val="tx1"/>
                          </a:solidFill>
                          <a:effectLst/>
                          <a:latin typeface="Times New Roman" pitchFamily="18" charset="0"/>
                          <a:cs typeface="Times New Roman" pitchFamily="18" charset="0"/>
                        </a:rPr>
                        <a:t>black solid. It is not attracted to magnets</a:t>
                      </a:r>
                      <a:endParaRPr kumimoji="0" lang="en-IE" sz="2800" b="0" i="0" u="none" strike="noStrike" cap="none" normalizeH="0" baseline="0" dirty="0" smtClean="0">
                        <a:ln>
                          <a:noFill/>
                        </a:ln>
                        <a:solidFill>
                          <a:schemeClr val="tx1"/>
                        </a:solidFill>
                        <a:effectLst/>
                        <a:latin typeface="Arial" charset="0"/>
                      </a:endParaRPr>
                    </a:p>
                    <a:p>
                      <a:endParaRPr lang="en-IE" dirty="0"/>
                    </a:p>
                  </a:txBody>
                  <a:tcPr/>
                </a:tc>
              </a:tr>
            </a:tbl>
          </a:graphicData>
        </a:graphic>
      </p:graphicFrame>
      <p:sp>
        <p:nvSpPr>
          <p:cNvPr id="5" name="Slide Number Placeholder 4"/>
          <p:cNvSpPr>
            <a:spLocks noGrp="1"/>
          </p:cNvSpPr>
          <p:nvPr>
            <p:ph type="sldNum" sz="quarter" idx="12"/>
          </p:nvPr>
        </p:nvSpPr>
        <p:spPr/>
        <p:txBody>
          <a:bodyPr/>
          <a:lstStyle/>
          <a:p>
            <a:fld id="{CEA31EBF-144C-48A3-88F0-4C14AB68AFFC}" type="slidenum">
              <a:rPr lang="en-IE" smtClean="0"/>
              <a:pPr/>
              <a:t>6</a:t>
            </a:fld>
            <a:endParaRPr lang="en-I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FF0000"/>
                </a:solidFill>
              </a:rPr>
              <a:t>Molecules &amp; Compounds</a:t>
            </a:r>
            <a:endParaRPr lang="en-IE"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lnSpc>
                <a:spcPct val="90000"/>
              </a:lnSpc>
            </a:pPr>
            <a:r>
              <a:rPr lang="en-IE" dirty="0" smtClean="0"/>
              <a:t>A molecule is two or more atoms chemically combined together.  It is the smallest particle of an element or a compound that can exist on its own.</a:t>
            </a:r>
          </a:p>
          <a:p>
            <a:pPr algn="just">
              <a:lnSpc>
                <a:spcPct val="90000"/>
              </a:lnSpc>
            </a:pPr>
            <a:r>
              <a:rPr lang="en-IE" dirty="0" smtClean="0"/>
              <a:t>Hydrogen (H</a:t>
            </a:r>
            <a:r>
              <a:rPr lang="en-IE" baseline="-25000" dirty="0" smtClean="0"/>
              <a:t>²</a:t>
            </a:r>
            <a:r>
              <a:rPr lang="en-IE" dirty="0" smtClean="0"/>
              <a:t>) and oxygen (O</a:t>
            </a:r>
            <a:r>
              <a:rPr lang="en-IE" baseline="-25000" dirty="0" smtClean="0"/>
              <a:t>²</a:t>
            </a:r>
            <a:r>
              <a:rPr lang="en-IE" dirty="0" smtClean="0"/>
              <a:t>) are </a:t>
            </a:r>
            <a:r>
              <a:rPr lang="en-IE" dirty="0" smtClean="0"/>
              <a:t>molecules</a:t>
            </a:r>
            <a:r>
              <a:rPr lang="en-IE" dirty="0" smtClean="0"/>
              <a:t>.  </a:t>
            </a:r>
            <a:r>
              <a:rPr lang="en-IE" dirty="0" smtClean="0"/>
              <a:t>They are made from molecules of elements.</a:t>
            </a:r>
          </a:p>
          <a:p>
            <a:pPr algn="just">
              <a:lnSpc>
                <a:spcPct val="90000"/>
              </a:lnSpc>
            </a:pPr>
            <a:r>
              <a:rPr lang="en-IE" dirty="0" smtClean="0"/>
              <a:t>Carbon dioxide (CO</a:t>
            </a:r>
            <a:r>
              <a:rPr lang="en-IE" baseline="-25000" dirty="0" smtClean="0"/>
              <a:t>²</a:t>
            </a:r>
            <a:r>
              <a:rPr lang="en-IE" dirty="0" smtClean="0"/>
              <a:t>) and methane (CH</a:t>
            </a:r>
            <a:r>
              <a:rPr lang="en-IE" baseline="-25000" dirty="0" smtClean="0"/>
              <a:t>4</a:t>
            </a:r>
            <a:r>
              <a:rPr lang="en-IE" dirty="0" smtClean="0"/>
              <a:t>) are compounds.  They are made from molecules of compounds.</a:t>
            </a:r>
          </a:p>
          <a:p>
            <a:pPr algn="just">
              <a:lnSpc>
                <a:spcPct val="90000"/>
              </a:lnSpc>
            </a:pPr>
            <a:r>
              <a:rPr lang="en-IE" dirty="0" smtClean="0"/>
              <a:t>Sodium Chloride (</a:t>
            </a:r>
            <a:r>
              <a:rPr lang="en-IE" dirty="0" err="1" smtClean="0"/>
              <a:t>NaCl</a:t>
            </a:r>
            <a:r>
              <a:rPr lang="en-IE" dirty="0" smtClean="0"/>
              <a:t>) and magnesium oxide (</a:t>
            </a:r>
            <a:r>
              <a:rPr lang="en-IE" dirty="0" err="1" smtClean="0"/>
              <a:t>MgO</a:t>
            </a:r>
            <a:r>
              <a:rPr lang="en-IE" dirty="0" smtClean="0"/>
              <a:t>) are compounds.  The elements are joined together in giant structures called </a:t>
            </a:r>
            <a:r>
              <a:rPr lang="en-IE" b="1" dirty="0" smtClean="0"/>
              <a:t>lattices and are not molecules.</a:t>
            </a:r>
            <a:endParaRPr lang="en-IE" dirty="0" smtClean="0"/>
          </a:p>
          <a:p>
            <a:pPr>
              <a:buNone/>
            </a:pPr>
            <a:endParaRPr lang="en-IE" dirty="0"/>
          </a:p>
        </p:txBody>
      </p:sp>
      <p:sp>
        <p:nvSpPr>
          <p:cNvPr id="4" name="Slide Number Placeholder 3"/>
          <p:cNvSpPr>
            <a:spLocks noGrp="1"/>
          </p:cNvSpPr>
          <p:nvPr>
            <p:ph type="sldNum" sz="quarter" idx="12"/>
          </p:nvPr>
        </p:nvSpPr>
        <p:spPr/>
        <p:txBody>
          <a:bodyPr/>
          <a:lstStyle/>
          <a:p>
            <a:fld id="{CEA31EBF-144C-48A3-88F0-4C14AB68AFFC}" type="slidenum">
              <a:rPr lang="en-IE" smtClean="0"/>
              <a:pPr/>
              <a:t>7</a:t>
            </a:fld>
            <a:endParaRPr lang="en-I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FF0000"/>
                </a:solidFill>
              </a:rPr>
              <a:t>Compounds &amp; Mixtures</a:t>
            </a:r>
            <a:endParaRPr lang="en-IE"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lnSpc>
                <a:spcPct val="90000"/>
              </a:lnSpc>
            </a:pPr>
            <a:r>
              <a:rPr lang="en-IE" dirty="0" smtClean="0"/>
              <a:t>All substances are not made up of elements combined together chemically.  Many are just mixed or jumbled up together.  Substances like air, seawater and crude oil are mixtures.  </a:t>
            </a:r>
          </a:p>
          <a:p>
            <a:pPr algn="just">
              <a:lnSpc>
                <a:spcPct val="90000"/>
              </a:lnSpc>
            </a:pPr>
            <a:r>
              <a:rPr lang="en-IE" dirty="0" smtClean="0"/>
              <a:t>Mixtures of metals are called alloys</a:t>
            </a:r>
          </a:p>
          <a:p>
            <a:pPr algn="just">
              <a:lnSpc>
                <a:spcPct val="90000"/>
              </a:lnSpc>
            </a:pPr>
            <a:r>
              <a:rPr lang="en-IE" dirty="0" smtClean="0"/>
              <a:t>A mixture is formed when two or more substances are put together, but are not chemically combined.</a:t>
            </a:r>
          </a:p>
          <a:p>
            <a:pPr algn="just">
              <a:lnSpc>
                <a:spcPct val="90000"/>
              </a:lnSpc>
            </a:pPr>
            <a:r>
              <a:rPr lang="en-IE" dirty="0" smtClean="0"/>
              <a:t>When sulphur and iron filings are mixed together they form a mixture</a:t>
            </a:r>
          </a:p>
          <a:p>
            <a:pPr algn="just">
              <a:lnSpc>
                <a:spcPct val="90000"/>
              </a:lnSpc>
            </a:pPr>
            <a:r>
              <a:rPr lang="en-IE" dirty="0" smtClean="0"/>
              <a:t>When sulphur and iron filings are heated together, they form a compound called iron Sulphide (</a:t>
            </a:r>
            <a:r>
              <a:rPr lang="en-IE" dirty="0" err="1" smtClean="0"/>
              <a:t>FeS</a:t>
            </a:r>
            <a:r>
              <a:rPr lang="en-IE" dirty="0" smtClean="0"/>
              <a:t>)</a:t>
            </a:r>
            <a:endParaRPr lang="en-US" dirty="0" smtClean="0"/>
          </a:p>
          <a:p>
            <a:endParaRPr lang="en-IE" dirty="0"/>
          </a:p>
        </p:txBody>
      </p:sp>
      <p:sp>
        <p:nvSpPr>
          <p:cNvPr id="4" name="Slide Number Placeholder 3"/>
          <p:cNvSpPr>
            <a:spLocks noGrp="1"/>
          </p:cNvSpPr>
          <p:nvPr>
            <p:ph type="sldNum" sz="quarter" idx="12"/>
          </p:nvPr>
        </p:nvSpPr>
        <p:spPr/>
        <p:txBody>
          <a:bodyPr/>
          <a:lstStyle/>
          <a:p>
            <a:fld id="{CEA31EBF-144C-48A3-88F0-4C14AB68AFFC}" type="slidenum">
              <a:rPr lang="en-IE" smtClean="0"/>
              <a:pPr/>
              <a:t>8</a:t>
            </a:fld>
            <a:endParaRPr lang="en-I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FF0000"/>
                </a:solidFill>
              </a:rPr>
              <a:t>Physical &amp; Chemical Changes</a:t>
            </a:r>
            <a:endParaRPr lang="en-IE"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lnSpc>
                <a:spcPct val="80000"/>
              </a:lnSpc>
            </a:pPr>
            <a:r>
              <a:rPr lang="en-IE" dirty="0" smtClean="0"/>
              <a:t>Physical Changes</a:t>
            </a:r>
          </a:p>
          <a:p>
            <a:pPr algn="just">
              <a:lnSpc>
                <a:spcPct val="80000"/>
              </a:lnSpc>
            </a:pPr>
            <a:r>
              <a:rPr lang="en-IE" dirty="0" smtClean="0"/>
              <a:t>Ice changing into water, water changing into steam and magnetising a piece of iron are some examples of physical changes.  In each case new properties may be gained, but there is no change in mass.</a:t>
            </a:r>
          </a:p>
          <a:p>
            <a:pPr algn="just">
              <a:lnSpc>
                <a:spcPct val="80000"/>
              </a:lnSpc>
            </a:pPr>
            <a:r>
              <a:rPr lang="en-IE" dirty="0" smtClean="0"/>
              <a:t>A physical change is a change in which no new substance is formed, but the original substance gains new properties</a:t>
            </a:r>
          </a:p>
          <a:p>
            <a:pPr algn="just">
              <a:lnSpc>
                <a:spcPct val="80000"/>
              </a:lnSpc>
            </a:pPr>
            <a:r>
              <a:rPr lang="en-IE" dirty="0" smtClean="0"/>
              <a:t>Chemical Changes</a:t>
            </a:r>
          </a:p>
          <a:p>
            <a:pPr algn="just">
              <a:lnSpc>
                <a:spcPct val="80000"/>
              </a:lnSpc>
            </a:pPr>
            <a:r>
              <a:rPr lang="en-IE" dirty="0" smtClean="0"/>
              <a:t>Burning fuels, burning magnesium and rusting iron are examples of chemical changes.</a:t>
            </a:r>
          </a:p>
          <a:p>
            <a:pPr algn="just">
              <a:lnSpc>
                <a:spcPct val="80000"/>
              </a:lnSpc>
            </a:pPr>
            <a:r>
              <a:rPr lang="en-IE" dirty="0" smtClean="0"/>
              <a:t>A chemical change is a change in which at least one new substance is formed.</a:t>
            </a:r>
            <a:endParaRPr lang="en-US" dirty="0" smtClean="0"/>
          </a:p>
          <a:p>
            <a:endParaRPr lang="en-IE" dirty="0"/>
          </a:p>
        </p:txBody>
      </p:sp>
      <p:sp>
        <p:nvSpPr>
          <p:cNvPr id="4" name="Slide Number Placeholder 3"/>
          <p:cNvSpPr>
            <a:spLocks noGrp="1"/>
          </p:cNvSpPr>
          <p:nvPr>
            <p:ph type="sldNum" sz="quarter" idx="12"/>
          </p:nvPr>
        </p:nvSpPr>
        <p:spPr/>
        <p:txBody>
          <a:bodyPr/>
          <a:lstStyle/>
          <a:p>
            <a:fld id="{CEA31EBF-144C-48A3-88F0-4C14AB68AFFC}" type="slidenum">
              <a:rPr lang="en-IE" smtClean="0"/>
              <a:pPr/>
              <a:t>9</a:t>
            </a:fld>
            <a:endParaRPr lang="en-I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876</Words>
  <Application>Microsoft Office PowerPoint</Application>
  <PresentationFormat>On-screen Show (4:3)</PresentationFormat>
  <Paragraphs>92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Compounds, Elements &amp; Mixtures</vt:lpstr>
      <vt:lpstr>Elements</vt:lpstr>
      <vt:lpstr>Definitions</vt:lpstr>
      <vt:lpstr>Compounds</vt:lpstr>
      <vt:lpstr>Water</vt:lpstr>
      <vt:lpstr>Slide 6</vt:lpstr>
      <vt:lpstr>Molecules &amp; Compounds</vt:lpstr>
      <vt:lpstr>Compounds &amp; Mixtures</vt:lpstr>
      <vt:lpstr>Physical &amp; Chemical Changes</vt:lpstr>
      <vt:lpstr>Physical &amp; Chemical Changes</vt:lpstr>
      <vt:lpstr>Compounds &amp; Mixtures</vt:lpstr>
      <vt:lpstr>Differences Between Compound &amp; Mixtures</vt:lpstr>
      <vt:lpstr>Questions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Compounds, Elements &amp; Mixtures</dc:title>
  <dc:creator>Sarah</dc:creator>
  <cp:lastModifiedBy>Sarah</cp:lastModifiedBy>
  <cp:revision>7</cp:revision>
  <dcterms:created xsi:type="dcterms:W3CDTF">2010-04-26T18:01:11Z</dcterms:created>
  <dcterms:modified xsi:type="dcterms:W3CDTF">2010-04-28T12:07:18Z</dcterms:modified>
</cp:coreProperties>
</file>